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1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122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aseline="0"/>
              <a:t>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34354452510356887"/>
          <c:y val="0.2580457562476588"/>
          <c:w val="0.28255298439158694"/>
          <c:h val="0.46955350059963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E8-42A6-B506-5C00E6C480D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E8-42A6-B506-5C00E6C480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Confidential</c:v>
                </c:pt>
                <c:pt idx="1">
                  <c:v>Non Confidential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8C-48DF-AE0F-5DFA8055A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Responses</a:t>
            </a:r>
            <a:r>
              <a:rPr lang="en-US" baseline="0"/>
              <a:t>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34354452510356887"/>
          <c:y val="0.2580457562476588"/>
          <c:w val="0.28255298439158694"/>
          <c:h val="0.4695535005996306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Responses by Organization Type</a:t>
            </a:r>
          </a:p>
        </c:rich>
      </c:tx>
      <c:layout>
        <c:manualLayout>
          <c:xMode val="edge"/>
          <c:yMode val="edge"/>
          <c:x val="0.24199694331775812"/>
          <c:y val="8.23052972063724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840735981259967"/>
          <c:y val="0.2302097164895747"/>
          <c:w val="0.80540904665518143"/>
          <c:h val="0.4127622896282364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96A-4776-A4DA-67C36300895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96A-4776-A4DA-67C36300895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96A-4776-A4DA-67C36300895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96A-4776-A4DA-67C36300895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96A-4776-A4DA-67C36300895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96A-4776-A4DA-67C363008958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296A-4776-A4DA-67C363008958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296A-4776-A4DA-67C36300895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Generator</c:v>
                </c:pt>
                <c:pt idx="1">
                  <c:v>Generator with a Seconday Role</c:v>
                </c:pt>
                <c:pt idx="2">
                  <c:v>System Operator</c:v>
                </c:pt>
                <c:pt idx="3">
                  <c:v>DNO</c:v>
                </c:pt>
                <c:pt idx="4">
                  <c:v>IC</c:v>
                </c:pt>
                <c:pt idx="5">
                  <c:v>Storage</c:v>
                </c:pt>
                <c:pt idx="6">
                  <c:v>Other</c:v>
                </c:pt>
                <c:pt idx="7">
                  <c:v>TO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13</c:v>
                </c:pt>
                <c:pt idx="1">
                  <c:v>7</c:v>
                </c:pt>
                <c:pt idx="2">
                  <c:v>1</c:v>
                </c:pt>
                <c:pt idx="3">
                  <c:v>4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D6-4962-B4B7-C331AFEC0C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2.7294274088651191E-2"/>
          <c:y val="0.59759262406281421"/>
          <c:w val="0.31293187616428308"/>
          <c:h val="0.34788339290806292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Overall</a:t>
            </a:r>
            <a:r>
              <a:rPr lang="en-US" baseline="0"/>
              <a:t> Sentiment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AE-4B1C-83F1-3FF25973862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AAE-4B1C-83F1-3FF25973862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AAE-4B1C-83F1-3FF259738621}"/>
              </c:ext>
            </c:extLst>
          </c:dPt>
          <c:cat>
            <c:strRef>
              <c:f>Sheet1!$A$2:$A$4</c:f>
              <c:strCache>
                <c:ptCount val="3"/>
                <c:pt idx="0">
                  <c:v>Positive</c:v>
                </c:pt>
                <c:pt idx="1">
                  <c:v>Negative </c:v>
                </c:pt>
                <c:pt idx="2">
                  <c:v>Neutral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</c:v>
                </c:pt>
                <c:pt idx="1">
                  <c:v>17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9-4710-9F78-F0ACBBD1A3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76-434D-88DD-9A901269CE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976-434D-88DD-9A901269CEF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976-434D-88DD-9A901269CEFE}"/>
              </c:ext>
            </c:extLst>
          </c:dPt>
          <c:cat>
            <c:strRef>
              <c:f>Sheet1!$A$2:$A$4</c:f>
              <c:strCache>
                <c:ptCount val="3"/>
                <c:pt idx="0">
                  <c:v>Positive against 1 or more CUSC objective</c:v>
                </c:pt>
                <c:pt idx="1">
                  <c:v>Neutral against all</c:v>
                </c:pt>
                <c:pt idx="2">
                  <c:v>Negative against all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1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44-413B-903A-920478EB77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9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E59DB-A340-65DA-FF7C-9041F88CA8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EFFDE4-7ACD-79D3-C467-38BE2FA12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B6F21-5510-B29E-E560-36EAC3F02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DC33B-2F10-3103-6E80-EBA5A3ACC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3F7CD-03D4-9124-F96F-82C4D8577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416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A03A5-A4AC-D7DE-7A78-AFE12CE93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54431C-A944-387F-9AEE-6A92F8FC5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0677A-44E6-F1E7-ACD0-5C4591524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7E4DF8-2269-E982-88A0-F8AA9938B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8C3D1-6A4D-81AE-00BC-B57743C84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057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56F164-36A7-5AE1-9FF8-C85A380B8A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F0B9D6-24F8-7774-966F-6666421A5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A9354-1B02-B1D6-9A28-5B2D859C2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18A6A-9D14-EAFB-0BDB-A9C89E189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3341C-63CB-D9FD-0F79-A9E6C2850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181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FADD29DE-B854-2169-55E1-C3FD699E00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1788983"/>
            <a:ext cx="5385942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4213654"/>
            <a:ext cx="4335618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B5FB7A-C5D9-275F-CC6F-3C1259AB692C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666145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oad through a green field&#10;&#10;Description automatically generated">
            <a:extLst>
              <a:ext uri="{FF2B5EF4-FFF2-40B4-BE49-F238E27FC236}">
                <a16:creationId xmlns:a16="http://schemas.microsoft.com/office/drawing/2014/main" id="{BAB3A051-7BF3-EAAC-A888-553C382803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F42232-F648-DDAD-E75B-0C12BC4B2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5" name="Picture 4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03362316-8BB8-BD40-9D0A-F62FC8602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81439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5B6A69-3EFA-0DA9-F9BA-B59F5A060E70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703051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sitting around a table looking at a computer&#10;&#10;Description automatically generated">
            <a:extLst>
              <a:ext uri="{FF2B5EF4-FFF2-40B4-BE49-F238E27FC236}">
                <a16:creationId xmlns:a16="http://schemas.microsoft.com/office/drawing/2014/main" id="{5C1AFF9B-026C-9129-DEA5-779635F510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F42232-F648-DDAD-E75B-0C12BC4B2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5" name="Picture 4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03362316-8BB8-BD40-9D0A-F62FC8602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83830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E7D7CF-C797-0730-D6E9-1DA5A9C6DB96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562249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ield with wind turbines in the background&#10;&#10;Description automatically generated">
            <a:extLst>
              <a:ext uri="{FF2B5EF4-FFF2-40B4-BE49-F238E27FC236}">
                <a16:creationId xmlns:a16="http://schemas.microsoft.com/office/drawing/2014/main" id="{91B95623-DB60-0FE1-2973-59391D1187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A15E0C7C-613F-78A1-1DEC-00D6D4942C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0" name="Picture 9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44D1BF2D-F7AD-63E3-71D8-BDE9BF2F9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5A63E56-9227-9978-ADC2-9223E6C5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307435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349BD22-11FD-5019-2AE1-EEBDE251B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3200878"/>
            <a:ext cx="4122296" cy="2734702"/>
          </a:xfrm>
        </p:spPr>
        <p:txBody>
          <a:bodyPr/>
          <a:lstStyle>
            <a:lvl1pPr marL="514350" indent="-51435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+mj-lt"/>
              </a:defRPr>
            </a:lvl1pPr>
            <a:lvl2pPr marL="914400" indent="-4572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2pPr>
            <a:lvl3pPr marL="1371600" indent="-4572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3pPr>
            <a:lvl4pPr marL="1714500" indent="-3429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4pPr>
            <a:lvl5pPr marL="2171700" indent="-342900">
              <a:lnSpc>
                <a:spcPct val="100000"/>
              </a:lnSpc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7C07A8-1BF4-5583-A597-1F97B315BCF8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13E0C3-A748-7D68-BE91-F314B5D2289A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tx2"/>
                </a:solidFill>
                <a:latin typeface="+mj-lt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639145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background&#10;&#10;Description automatically generated">
            <a:extLst>
              <a:ext uri="{FF2B5EF4-FFF2-40B4-BE49-F238E27FC236}">
                <a16:creationId xmlns:a16="http://schemas.microsoft.com/office/drawing/2014/main" id="{BD733B61-FDE5-43FD-02B9-15749A7E23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495"/>
            <a:ext cx="12207103" cy="68664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9532E-6917-836E-1185-E305911B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FC869-04DE-7711-205B-68333ECEB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1825625"/>
            <a:ext cx="10515600" cy="4351338"/>
          </a:xfrm>
        </p:spPr>
        <p:txBody>
          <a:bodyPr/>
          <a:lstStyle>
            <a:lvl1pPr marL="514350" indent="-51435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1pPr>
            <a:lvl2pPr marL="914400" indent="-4572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2pPr>
            <a:lvl3pPr marL="1371600" indent="-4572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3pPr>
            <a:lvl4pPr marL="1714500" indent="-3429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4pPr>
            <a:lvl5pPr marL="2171700" indent="-342900">
              <a:lnSpc>
                <a:spcPct val="100000"/>
              </a:lnSpc>
              <a:buFont typeface="+mj-lt"/>
              <a:buAutoNum type="arabicPeriod"/>
              <a:defRPr b="0" i="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036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41533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41533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5839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flower on a black background&#10;&#10;Description automatically generated">
            <a:extLst>
              <a:ext uri="{FF2B5EF4-FFF2-40B4-BE49-F238E27FC236}">
                <a16:creationId xmlns:a16="http://schemas.microsoft.com/office/drawing/2014/main" id="{624B9880-4FA8-5D6B-4930-EB7C51734E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941561" cy="3055537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bg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80908B0-75DE-A115-6336-EF8AAE3C5F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544403BA-BDEC-33C9-D380-0A99E3D527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D4C74B-144E-7E2B-4291-551B406C7D8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3046538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black background&#10;&#10;Description automatically generated">
            <a:extLst>
              <a:ext uri="{FF2B5EF4-FFF2-40B4-BE49-F238E27FC236}">
                <a16:creationId xmlns:a16="http://schemas.microsoft.com/office/drawing/2014/main" id="{FA872D7E-483A-F12C-54BD-9C3DEF2A57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422566"/>
            <a:ext cx="6096001" cy="4439265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accent1"/>
                </a:solidFill>
                <a:latin typeface="+mj-lt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B28D82-A3B0-1B3C-D021-6E2F641AB46E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797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1069A-61A8-8877-5E57-553088C73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DE84A-9945-C94C-BB06-B98F47260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6AF74-892F-7EF0-B89D-524420C63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1CA0D-0A70-94F0-6FAB-CA00D5EFD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381A76-1A61-6154-C7CC-E2D41D8A4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5496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750103-FF4D-6647-58A5-FC31ECFD368F}"/>
              </a:ext>
            </a:extLst>
          </p:cNvPr>
          <p:cNvSpPr/>
          <p:nvPr userDrawn="1"/>
        </p:nvSpPr>
        <p:spPr>
          <a:xfrm>
            <a:off x="0" y="0"/>
            <a:ext cx="425115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D9546A-ACA3-E84E-1693-0DA11D64DE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913"/>
            <a:ext cx="3652468" cy="1772086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4" y="2389514"/>
            <a:ext cx="3015194" cy="11317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95193" y="1721819"/>
            <a:ext cx="2832536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60079" y="1721819"/>
            <a:ext cx="2832536" cy="2818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0D688-373E-EFA1-4A88-C13714EA7D47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4906BF-78B9-810A-C6ED-E1A8EB4F8E8A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+mj-lt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379617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A17F6C51-DF54-894F-505B-FBC3BC97F7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5798-821B-54D8-7307-D3B592F91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9709361" cy="870551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32C58-2F88-40C5-EF11-16328E9C8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7273" y="2372497"/>
            <a:ext cx="9709362" cy="380446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5AB5FD5-63AB-4F3D-B548-39DB3336BC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7273" y="1322559"/>
            <a:ext cx="9709361" cy="75959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8711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(left) media box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7A9E-C78F-DAF6-0658-5E582E560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4" y="365125"/>
            <a:ext cx="536030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81D6EB-D2F1-4B16-20AA-2B2362036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274" y="1681163"/>
            <a:ext cx="5360302" cy="54622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0" i="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5F1A0D-AA08-8017-1259-207ADC3A5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274" y="2505075"/>
            <a:ext cx="5360302" cy="3684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latin typeface="Poppins" panose="00000500000000000000" pitchFamily="2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20475B3-F806-CFBA-374B-4DFD48EA25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0650" y="0"/>
            <a:ext cx="572135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3864807D-A5DF-3E79-E021-543FED2A7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8283" y="5745025"/>
            <a:ext cx="1658716" cy="111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334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Box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9A1647E-75C3-1FDB-7B8C-7BFFC9765437}"/>
              </a:ext>
            </a:extLst>
          </p:cNvPr>
          <p:cNvSpPr/>
          <p:nvPr userDrawn="1"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8133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44BC44-1008-8478-D64A-C7BFB3047FAB}"/>
              </a:ext>
            </a:extLst>
          </p:cNvPr>
          <p:cNvSpPr/>
          <p:nvPr userDrawn="1"/>
        </p:nvSpPr>
        <p:spPr>
          <a:xfrm>
            <a:off x="0" y="1"/>
            <a:ext cx="6096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BCE880-9610-64A0-A954-B9102D8026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7999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91C4AD-353B-4788-1942-1F0D64170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12" y="501652"/>
            <a:ext cx="4114800" cy="668242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i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3E7257-1DA1-F7E1-28D5-D974C4FA54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012" y="1342349"/>
            <a:ext cx="4924348" cy="17120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tx2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64D4804-511F-AFEC-D1BB-B29C795B9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5370" y="5746066"/>
            <a:ext cx="1665087" cy="111725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7F6E517-5429-A2F6-D34C-964E6CD37C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2990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2" name="Picture Placeholder 20">
            <a:extLst>
              <a:ext uri="{FF2B5EF4-FFF2-40B4-BE49-F238E27FC236}">
                <a16:creationId xmlns:a16="http://schemas.microsoft.com/office/drawing/2014/main" id="{E04B2806-1F83-34D3-221F-2C4B3249EA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3166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3" name="Picture Placeholder 20">
            <a:extLst>
              <a:ext uri="{FF2B5EF4-FFF2-40B4-BE49-F238E27FC236}">
                <a16:creationId xmlns:a16="http://schemas.microsoft.com/office/drawing/2014/main" id="{3A50FE80-7330-1683-7D23-937274886C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92990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8D27946E-1055-AE60-D3CE-5732F4CA17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3166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2D94757-FA0A-6B76-AD9C-3993534B0523}"/>
              </a:ext>
            </a:extLst>
          </p:cNvPr>
          <p:cNvSpPr/>
          <p:nvPr userDrawn="1"/>
        </p:nvSpPr>
        <p:spPr>
          <a:xfrm>
            <a:off x="11430845" y="1001026"/>
            <a:ext cx="2297679" cy="22976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AB12763-DBD1-1841-CA8E-22FF5ED6696E}"/>
              </a:ext>
            </a:extLst>
          </p:cNvPr>
          <p:cNvSpPr/>
          <p:nvPr userDrawn="1"/>
        </p:nvSpPr>
        <p:spPr>
          <a:xfrm>
            <a:off x="11430845" y="3303551"/>
            <a:ext cx="2297679" cy="22976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Poppins" panose="00000500000000000000" pitchFamily="2" charset="0"/>
            </a:endParaRP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9F928298-8FD9-7EE7-12A2-6E4EE42035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2012" y="3705412"/>
            <a:ext cx="4924348" cy="253302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5A706-DD91-6F22-5AA3-A69E8823136A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FC7CDA-B960-84B9-491F-1ED79E41FECA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tx2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4547618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imary Breaker slide - Purp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and white background&#10;&#10;Description automatically generated">
            <a:extLst>
              <a:ext uri="{FF2B5EF4-FFF2-40B4-BE49-F238E27FC236}">
                <a16:creationId xmlns:a16="http://schemas.microsoft.com/office/drawing/2014/main" id="{A130E291-1866-9610-5CC3-7DFC426B7A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18" y="820795"/>
            <a:ext cx="5047782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1018" y="3245466"/>
            <a:ext cx="3841424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6A8BFF-616F-C1F3-75EC-AC1330A8142F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51B4C6-43AE-215F-1AA7-EA59E6BFC9AF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1511864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Breaker Slide (Pur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F8368B-8346-55F3-7D58-DDEE5EB26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7" name="Picture 6" descr="A group of purple circles on a black background&#10;&#10;Description automatically generated">
            <a:extLst>
              <a:ext uri="{FF2B5EF4-FFF2-40B4-BE49-F238E27FC236}">
                <a16:creationId xmlns:a16="http://schemas.microsoft.com/office/drawing/2014/main" id="{EDD804F0-E153-6B19-9F2C-012CBEAE4F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877" y="-1388"/>
            <a:ext cx="12189533" cy="68593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tx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411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mary Image Breaker Slide (Pur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aerial view of a landscape&#10;&#10;Description automatically generated">
            <a:extLst>
              <a:ext uri="{FF2B5EF4-FFF2-40B4-BE49-F238E27FC236}">
                <a16:creationId xmlns:a16="http://schemas.microsoft.com/office/drawing/2014/main" id="{CD01DA94-F338-6D64-E8BC-F0B3B13D7B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88"/>
            <a:ext cx="12192000" cy="68593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AB9DCB-488A-769D-8E9F-C764AB021394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group of purple circles on a black background&#10;&#10;Description automatically generated">
            <a:extLst>
              <a:ext uri="{FF2B5EF4-FFF2-40B4-BE49-F238E27FC236}">
                <a16:creationId xmlns:a16="http://schemas.microsoft.com/office/drawing/2014/main" id="{EDD804F0-E153-6B19-9F2C-012CBEAE4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77" y="-1388"/>
            <a:ext cx="12189533" cy="6859388"/>
          </a:xfrm>
          <a:prstGeom prst="rect">
            <a:avLst/>
          </a:prstGeom>
          <a:ln>
            <a:noFill/>
          </a:ln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87B3C-9691-28BD-F147-96ADB5060A6A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BADDA3-0942-7593-9CD1-65C17C30CD45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4131923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Media (Right) Slide - Purp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ABFEF8AB-34E7-73B6-DDB3-863F32E4DC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EFE4BF-EB68-BFFF-F1BF-9E1AC71C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4736E375-44F9-DC20-7D2C-AE6352F49D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6F979-0D00-F0C3-148A-532A54812373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0950CE-BF57-F141-1E4B-5E561804F486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0487780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ckground text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ABFEF8AB-34E7-73B6-DDB3-863F32E4DC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94BE5F-29D9-6A6E-3331-86902DD887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913"/>
            <a:ext cx="3652468" cy="1772086"/>
          </a:xfrm>
          <a:prstGeom prst="rect">
            <a:avLst/>
          </a:prstGeom>
        </p:spPr>
      </p:pic>
      <p:pic>
        <p:nvPicPr>
          <p:cNvPr id="4" name="Picture 3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1E9E3F9F-3B31-579B-232E-B051281E692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5910" y="0"/>
            <a:ext cx="3386090" cy="233944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4E2B107-4A77-DBA7-45F4-4E1E102F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66438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F2E0677-1F71-2249-5CE6-C3BA76F65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2755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E7A36747-0535-B11F-27CB-9A6F5DF06D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2755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754318-E03D-0393-D152-B9A196C9C082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98F9D1-B0EF-AE36-DB04-7692115EF1AF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3996981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Circle Media (right) -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urple circle with a white circle in the middle&#10;&#10;Description automatically generated">
            <a:extLst>
              <a:ext uri="{FF2B5EF4-FFF2-40B4-BE49-F238E27FC236}">
                <a16:creationId xmlns:a16="http://schemas.microsoft.com/office/drawing/2014/main" id="{9D45391A-D756-788D-03AE-0C05671999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274796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1AFC3-25D2-4B14-78FC-0C6BD6DE986C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5BE1D4-0CA5-EF7F-31DA-EF1E68C5FAE0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97739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C5553-AF03-AB62-8F41-CFAA1B03E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BB0C03-74AD-442F-573D-BC498A761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EC386-1C55-D604-F6AB-1935A0B94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61361-45AA-161A-B092-8CA4665AD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917CA-331D-590D-37E4-9347B3F4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7664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ondary Breaker slide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clouds in the sky&#10;&#10;Description automatically generated">
            <a:extLst>
              <a:ext uri="{FF2B5EF4-FFF2-40B4-BE49-F238E27FC236}">
                <a16:creationId xmlns:a16="http://schemas.microsoft.com/office/drawing/2014/main" id="{695FCF66-087E-9315-E6B2-2961093D6D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256FFC-8BE2-6AB3-3E84-1F18019410A9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502BE5-984B-7BC2-8798-A6E4E9C95C0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568851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Image Breaker Slid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wind turbines in the clouds&#10;&#10;Description automatically generated">
            <a:extLst>
              <a:ext uri="{FF2B5EF4-FFF2-40B4-BE49-F238E27FC236}">
                <a16:creationId xmlns:a16="http://schemas.microsoft.com/office/drawing/2014/main" id="{E7EEC786-2769-8466-07B5-E7D0AA49D5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112"/>
            <a:ext cx="12189533" cy="685938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BE0215E-7B04-4288-9AC8-EF4E34392362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blue circles on a black background&#10;&#10;Description automatically generated">
            <a:extLst>
              <a:ext uri="{FF2B5EF4-FFF2-40B4-BE49-F238E27FC236}">
                <a16:creationId xmlns:a16="http://schemas.microsoft.com/office/drawing/2014/main" id="{BA538AA3-D05D-FFD9-A944-D4518D7AD2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EC0BC1-72B6-275A-5E00-6D110B8EB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0004CF6-EF4E-6CC8-4202-FAE750CFE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7BBA40-725A-C3B6-3BA3-BB0EC57FDF21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9C0364-C6AF-A244-BAED-37AD26D11DBD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502090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Media (Right) Slide -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5D9163CD-19FC-782F-5450-ED8836921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887A11A-A392-6FAC-5922-AEBA42E59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A61B4C0-F6DF-37B6-776B-E9844CCFD8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DDB8E0-6780-FE8C-B899-CB71568827DF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2C92AB-CE37-3685-78BC-89E7D5E966F6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1897976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Circle Media (right)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circle with a white circle in the middle&#10;&#10;Description automatically generated">
            <a:extLst>
              <a:ext uri="{FF2B5EF4-FFF2-40B4-BE49-F238E27FC236}">
                <a16:creationId xmlns:a16="http://schemas.microsoft.com/office/drawing/2014/main" id="{E7A9C4BF-956B-808E-3CF6-CE7422921B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00678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A0BDAB-0384-8944-7892-A19661E7044D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903B73-DEBD-E77C-5002-748408255D38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474278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Gre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background with white dots&#10;&#10;Description automatically generated">
            <a:extLst>
              <a:ext uri="{FF2B5EF4-FFF2-40B4-BE49-F238E27FC236}">
                <a16:creationId xmlns:a16="http://schemas.microsoft.com/office/drawing/2014/main" id="{1A23FE8F-1A8C-3483-DD34-260D9AAE75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128467-E1EE-21BE-5004-05D7FBC53E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06A50D8-B7F7-160D-2F07-AD017507DD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0AE30-09F3-89B9-C1D8-4D114E715861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E8F8B-EFF1-8BE5-531B-11D2F646C39D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666337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rtiary Image Breaker Slide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wind turbines&#10;&#10;Description automatically generated">
            <a:extLst>
              <a:ext uri="{FF2B5EF4-FFF2-40B4-BE49-F238E27FC236}">
                <a16:creationId xmlns:a16="http://schemas.microsoft.com/office/drawing/2014/main" id="{80230456-1E1D-9882-953C-735C1650D9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389"/>
            <a:ext cx="12191999" cy="68593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D03570-DB34-2024-B384-8606A528FC2A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group of green circles on a black background&#10;&#10;Description automatically generated">
            <a:extLst>
              <a:ext uri="{FF2B5EF4-FFF2-40B4-BE49-F238E27FC236}">
                <a16:creationId xmlns:a16="http://schemas.microsoft.com/office/drawing/2014/main" id="{61C10941-FE59-5783-1798-BE788622A2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E7D018-B171-94AC-7AB0-6D4A778AF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204E558-0287-752E-E0C0-41C16261E3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B6BB7C-D587-B2C7-DFFC-E364FFD9D89C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76B989-9632-966E-9D46-52E392FACE69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994859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Text (Left) Media (Right) Slide -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4C9BF871-1C7B-3808-FD75-784CB7BA95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07C220-E592-CD43-BF11-9B33F731A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8887E76-4EAB-217B-9905-5F41F80D1A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D519D1-4CCA-277C-E47A-2C77401C2A94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A00439-5CC6-1C5A-00EC-8D4C6105E95B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002097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circle on a green background&#10;&#10;Description automatically generated">
            <a:extLst>
              <a:ext uri="{FF2B5EF4-FFF2-40B4-BE49-F238E27FC236}">
                <a16:creationId xmlns:a16="http://schemas.microsoft.com/office/drawing/2014/main" id="{20C745BF-A6FE-9C89-A1A9-53C92188F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2" y="1077687"/>
            <a:ext cx="5458727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0123E-ED9B-5C86-2BDD-C6716D248A35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2CD634-720B-22FB-D616-C76601F5BDB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39721020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Oran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red and orange background with white dots&#10;&#10;Description automatically generated">
            <a:extLst>
              <a:ext uri="{FF2B5EF4-FFF2-40B4-BE49-F238E27FC236}">
                <a16:creationId xmlns:a16="http://schemas.microsoft.com/office/drawing/2014/main" id="{3A206F06-1DC8-DB27-CD61-EA425EBFA4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0565349-94A5-B4CE-810A-617DD67F0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EFE08E9-6261-DAF2-2875-EDFD62D93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ECB0C5-3372-8899-E0C4-BAA7FF3C995D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AC9B01-BBC9-948B-802D-496ECF26B66E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306634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Image Breaker Slide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en standing in a room with a window&#10;&#10;Description automatically generated">
            <a:extLst>
              <a:ext uri="{FF2B5EF4-FFF2-40B4-BE49-F238E27FC236}">
                <a16:creationId xmlns:a16="http://schemas.microsoft.com/office/drawing/2014/main" id="{7E5940D1-7D44-F002-B80B-1547B0BB31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BE9E21-7697-D9F7-4B4C-A0A1BB7C8E9C}"/>
              </a:ext>
            </a:extLst>
          </p:cNvPr>
          <p:cNvSpPr/>
          <p:nvPr userDrawn="1"/>
        </p:nvSpPr>
        <p:spPr>
          <a:xfrm>
            <a:off x="0" y="0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group of yellow circles on a black background&#10;&#10;Description automatically generated">
            <a:extLst>
              <a:ext uri="{FF2B5EF4-FFF2-40B4-BE49-F238E27FC236}">
                <a16:creationId xmlns:a16="http://schemas.microsoft.com/office/drawing/2014/main" id="{00C307F2-82C7-4AE4-F7EA-9DBAC43E8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7" y="0"/>
            <a:ext cx="12189533" cy="68593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7403249-DAF3-F6D3-58FB-ACF79DCCD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400"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5B0F677-F88B-19B9-DBAC-1B2F7B283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ABF5A-754E-8920-0F75-178EB04F4065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6F9B93-B63E-213D-E4D7-F5497F46DC55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176986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439DE-3D50-48CA-6722-2E3517231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1DA72-F97D-159D-8A2C-5501B2B38A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25FA0D-2C37-43D8-E03E-19112F29B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367CD3-F1C0-6F87-077D-3802E0481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531B77-31A9-7645-5A16-94CFE42B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4CA60-952E-CD7D-9402-BB5403CE7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110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Text (Left) Media (Right) Slide - Oran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50800B55-4735-AD9F-0549-68B2C0540B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86A7EF4-7D16-83B4-DDCB-01634177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9DC703E9-13B3-B7EB-69E3-5F8ADF1ECA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1C6992-F80A-F269-66D6-6535B74E506E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4205CA-D724-DCB8-624A-C93E9CB0F739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3496063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and orange circle&#10;&#10;Description automatically generated">
            <a:extLst>
              <a:ext uri="{FF2B5EF4-FFF2-40B4-BE49-F238E27FC236}">
                <a16:creationId xmlns:a16="http://schemas.microsoft.com/office/drawing/2014/main" id="{08760D1E-DF65-35B5-8609-7AA3EC598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Poppins" panose="00000500000000000000" pitchFamily="2" charset="0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148672" cy="1325563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chemeClr val="bg1"/>
                </a:solidFill>
                <a:latin typeface="Poppi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7B0077-E4FB-DB68-32EB-70E5BFA02DD2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1EC10A-443B-78A4-9438-F5285F49C5E1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Poppins" panose="00000500000000000000" pitchFamily="2" charset="0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206323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F0BD6-2CFC-D3B9-54A6-D50BEF589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D96C7E-AF5B-675F-EFB8-710A9AD46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DA4B0B-3CF3-D973-4AA7-EC2496147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992C75-9FC0-3C41-028D-3BB2AEA1C6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5D0ABD-6F02-0BD9-3A09-C739928EAE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823D0B-FC7D-01E8-A3A0-87723EF0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098C0D-6921-1A98-4E53-B0C4D7997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485886-F1B9-067E-BAD8-9B84881C5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93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BF57C-457A-7A17-09F4-B3358622F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0E90F3-6D21-C63A-3559-65E94B460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513BA1-4925-82A0-AB4D-0E62E5EE8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947EF1-8AEB-4F5C-4030-DC177D87D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026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787C21-791C-74D4-68C8-577C5EFC5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C44D3D-C082-46A0-F4AB-772B149DA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86320-E4FD-5E88-3D79-D3BF227D3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989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AD04D-130D-5F99-D0A7-6BA452A8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4ABF8-DE42-E831-B95F-5D97648E7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35258B-A47D-FDCA-937F-C740BED7E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C17579-5E14-F6DB-A7D4-E9B8B1AE6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630D9C-299D-4BF2-5AB9-E93F418AE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1798D-01EF-A4B8-2172-75F98719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060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F9E15-EA06-48C2-3F3F-9A534238F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9B016D-4E84-7956-9D1D-CF07DCBDC6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1661B2-55C7-506C-3757-896550833D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B06598-5D86-6BBD-C335-C907E58D3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F9CD7C-8C2A-B440-41A8-DE47FB1FD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D1AD68-AF7F-7375-F334-96CE26ADC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0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B63BF6-670B-0AB0-85CC-6A0D2C6C9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438B4F-2973-9AD1-308F-BCE1194ED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28751-B8A3-8F7F-15E7-003AD35582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80D610-DA8E-4CAF-AC48-4C879E886CDD}" type="datetimeFigureOut">
              <a:rPr lang="en-GB" smtClean="0"/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16565-13B3-E385-6296-79E518E9FA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EFF81-D8F9-EA49-343F-86A9652143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1A3EC3-496D-4CFD-9673-459B277653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334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8FF2E-BD35-BB4A-CC38-C131393D7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1784F-2B95-B961-C761-D3A678AE8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63419D-0416-D0A5-806B-BE51A335AB2E}"/>
              </a:ext>
            </a:extLst>
          </p:cNvPr>
          <p:cNvSpPr txBox="1"/>
          <p:nvPr userDrawn="1"/>
        </p:nvSpPr>
        <p:spPr>
          <a:xfrm>
            <a:off x="524485" y="6509834"/>
            <a:ext cx="160300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‹#›</a:t>
            </a:fld>
            <a:endParaRPr lang="en-GB" sz="2000" b="0" i="0" noProof="0">
              <a:solidFill>
                <a:schemeClr val="tx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188D62-5123-B5CB-FA0B-6F227B6303A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rgbClr val="3F0730"/>
                </a:solidFill>
                <a:latin typeface="+mj-lt"/>
              </a:rPr>
              <a:t>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367378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Poppins" panose="000005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A398C-91B7-8E2F-7CE6-025D70DD2C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397CD-9E58-DD36-5119-C311ED5D51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504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8808A-F571-C55B-6E9C-25EA6A163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CF314-0C94-E2FB-C8F2-CE1D6E7D7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Design of the PCF (Q6-11)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47DCFB-F97C-E961-43CA-81D2F23BA9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Key Themes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CB2E7D-9738-0934-955C-FC110CDA58A7}"/>
              </a:ext>
            </a:extLst>
          </p:cNvPr>
          <p:cNvSpPr txBox="1"/>
          <p:nvPr/>
        </p:nvSpPr>
        <p:spPr>
          <a:xfrm>
            <a:off x="4522573" y="790832"/>
            <a:ext cx="745112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53% of respondents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agreed with the duration of the fee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.. Those who did not highlighted views that it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was negatively impacts projects with long lead times.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However, some responses indicated that it should be applied sooner to incentivise behaviours.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Some responses also highlighted that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design elements may also impact smaller developers disproportionately.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 majority of respondents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disagree with the current Profile and Timing, Metric, Threshold and Value of the PCF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Some responses highlight merit in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adjusting the threshold above or below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6GW currently proposed.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There was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majority agreement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on the proposed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Activation Governance.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However, some responses indicated that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Ofgem approval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adds a layer of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uncertainty.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Responses also highlight the need for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transparency of data and decisions.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Some responses highlight concern at the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lack of data used to set the threshold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Project Replacement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in regards to the threshold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    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was also highlighted as an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area of contention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0793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A53EA-E122-8AB7-A7D9-A50474A79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A5E2-0EB1-2221-ACB9-249684DBC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Methodology and Scoping (Q12-14)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84FFDE-BE8C-18C7-1841-B1D97BC104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Sentiment against methodology and elements of the PCF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87EE18-D2B0-1CA6-D45C-F3F6B770FF32}"/>
              </a:ext>
            </a:extLst>
          </p:cNvPr>
          <p:cNvGraphicFramePr>
            <a:graphicFrameLocks noGrp="1"/>
          </p:cNvGraphicFramePr>
          <p:nvPr/>
        </p:nvGraphicFramePr>
        <p:xfrm>
          <a:off x="4268573" y="1293813"/>
          <a:ext cx="7630984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46">
                  <a:extLst>
                    <a:ext uri="{9D8B030D-6E8A-4147-A177-3AD203B41FA5}">
                      <a16:colId xmlns:a16="http://schemas.microsoft.com/office/drawing/2014/main" val="555048228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747989363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6598700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492814914"/>
                    </a:ext>
                  </a:extLst>
                </a:gridCol>
              </a:tblGrid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Positive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Neutral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434591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Safeguarding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690227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Scope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763728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Demand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979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208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5B5B9-A993-E857-8615-52C2503BB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155ED-C16D-0494-83AE-74BBE9032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Methodology and Scoping (Q12-14)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B3F84-836D-78C6-E2D5-A07F32723E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Key Themes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E42ED3-351C-B2B8-75EF-BD18B7193E91}"/>
              </a:ext>
            </a:extLst>
          </p:cNvPr>
          <p:cNvSpPr txBox="1"/>
          <p:nvPr/>
        </p:nvSpPr>
        <p:spPr>
          <a:xfrm>
            <a:off x="4522573" y="790832"/>
            <a:ext cx="74511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significant proportion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responses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disagreed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with the proposer’s methodology around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project safeguarding.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Reasoning for this included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issues with financing assumptions,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nuances around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technology types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and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impacts of developers of different sizes.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near equal number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responses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agree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and disagree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with the outlined scope of the CMP448 Original. Those that agreed highlighted the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alignment with pre-existing user commitments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as a key reasoning. Those that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disagreed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highlighted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concerns around CP30 Alignment, impacts on both smaller and larger developers,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and the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lack of data around the proposed defect.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 majority of responses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expressed support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for the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approach to exclude demand projects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due to these projects already facing liabilities via Final Sums methodology. Those who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disagreed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highlighted that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demand projects may benefit disproportionately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from this approach.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278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CBFD9-4FAA-F555-E908-8B0149C21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95A8C-7513-27C3-B173-0710DD5AA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Miscellaneous Questions (Q15-18)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2AD57-D84D-3822-0C83-99191D6E3F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Sentiment against design elements of the PCF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CEDB8DC-8D77-B9B2-006D-4FB57133FCBC}"/>
              </a:ext>
            </a:extLst>
          </p:cNvPr>
          <p:cNvGraphicFramePr>
            <a:graphicFrameLocks noGrp="1"/>
          </p:cNvGraphicFramePr>
          <p:nvPr/>
        </p:nvGraphicFramePr>
        <p:xfrm>
          <a:off x="4268573" y="1293813"/>
          <a:ext cx="763098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46">
                  <a:extLst>
                    <a:ext uri="{9D8B030D-6E8A-4147-A177-3AD203B41FA5}">
                      <a16:colId xmlns:a16="http://schemas.microsoft.com/office/drawing/2014/main" val="555048228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747989363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6598700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492814914"/>
                    </a:ext>
                  </a:extLst>
                </a:gridCol>
              </a:tblGrid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Positive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Neutral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434591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690227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Queue 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763728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Distribution Connected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979730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Potential Alternatives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18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013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415DB-4DC3-B97C-833F-F717DE17F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92B14-2181-2411-A3B8-424E19526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Miscellaneous Questions (Q15-18)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30902F-F3B4-5F7F-636B-F2348937A0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Key Themes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A8AE4C-979E-06A6-B5F0-9ED76C73E7EF}"/>
              </a:ext>
            </a:extLst>
          </p:cNvPr>
          <p:cNvSpPr txBox="1"/>
          <p:nvPr/>
        </p:nvSpPr>
        <p:spPr>
          <a:xfrm>
            <a:off x="4522573" y="790832"/>
            <a:ext cx="745112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large majority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respondents do not believe that the proposal considers the interface with embedded and distribution connected projects adequately. Some respondents believe that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some form of exclusion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should apply to these projects as the perceived problem lies at transmission level. Concerns were also raised around the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uncertainty the PCF places on these projects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and call for quick resolution and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that more work is required to the proposal in this space.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vast majority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responses support looking into the potential workgroup alternatives highlighted in the proposal. All alternatives received some support, but support was highest for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Alternates 1,6,4 and 8.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large proportion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responses indicate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an understanding of and agreement with the illustrative scenarios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put forwards by the Proposer.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53% of responses agreed with the proposed definition of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queue health,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with others suggesting amendments or that the concept was somewhat arbitrary.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032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B8BD0-71CB-6532-FBE1-FCC6B5344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Explicit sentiment on Potential Alternatives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29FE760-D62E-609F-EFB1-46D6EDE15795}"/>
              </a:ext>
            </a:extLst>
          </p:cNvPr>
          <p:cNvGraphicFramePr>
            <a:graphicFrameLocks noGrp="1"/>
          </p:cNvGraphicFramePr>
          <p:nvPr/>
        </p:nvGraphicFramePr>
        <p:xfrm>
          <a:off x="4467440" y="1418006"/>
          <a:ext cx="7087287" cy="3413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429">
                  <a:extLst>
                    <a:ext uri="{9D8B030D-6E8A-4147-A177-3AD203B41FA5}">
                      <a16:colId xmlns:a16="http://schemas.microsoft.com/office/drawing/2014/main" val="4206065446"/>
                    </a:ext>
                  </a:extLst>
                </a:gridCol>
                <a:gridCol w="2362429">
                  <a:extLst>
                    <a:ext uri="{9D8B030D-6E8A-4147-A177-3AD203B41FA5}">
                      <a16:colId xmlns:a16="http://schemas.microsoft.com/office/drawing/2014/main" val="4223625136"/>
                    </a:ext>
                  </a:extLst>
                </a:gridCol>
                <a:gridCol w="2362429">
                  <a:extLst>
                    <a:ext uri="{9D8B030D-6E8A-4147-A177-3AD203B41FA5}">
                      <a16:colId xmlns:a16="http://schemas.microsoft.com/office/drawing/2014/main" val="2554284624"/>
                    </a:ext>
                  </a:extLst>
                </a:gridCol>
              </a:tblGrid>
              <a:tr h="379227">
                <a:tc>
                  <a:txBody>
                    <a:bodyPr/>
                    <a:lstStyle/>
                    <a:p>
                      <a:r>
                        <a:rPr lang="en-GB" dirty="0"/>
                        <a:t>Alternative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Disagreement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3953010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93543531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49073355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49000750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53422848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52852797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29013069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34089454"/>
                  </a:ext>
                </a:extLst>
              </a:tr>
              <a:tr h="379227"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61929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312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BF2B7-8D16-8D12-6832-1F18F6F7F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cs typeface="Poppins"/>
              </a:rPr>
              <a:t>CMP448 Workgroup Consultation  </a:t>
            </a:r>
            <a:br>
              <a:rPr lang="en-GB" dirty="0">
                <a:cs typeface="Poppins"/>
              </a:rPr>
            </a:br>
            <a:r>
              <a:rPr lang="en-GB" dirty="0">
                <a:cs typeface="Poppins"/>
              </a:rPr>
              <a:t>Analysis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61B2AE-6843-1A08-9FB4-609EA5C8EA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April 2025</a:t>
            </a:r>
          </a:p>
        </p:txBody>
      </p:sp>
    </p:spTree>
    <p:extLst>
      <p:ext uri="{BB962C8B-B14F-4D97-AF65-F5344CB8AC3E}">
        <p14:creationId xmlns:p14="http://schemas.microsoft.com/office/powerpoint/2010/main" val="1414500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2EA7B-41AB-75EC-049B-30620393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Consultation by Numbers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9C950F-9697-CE12-F088-E2B617422E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How many responded?</a:t>
            </a:r>
          </a:p>
          <a:p>
            <a:r>
              <a:rPr lang="en-GB"/>
              <a:t>Who Responded?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045C14-F019-472E-4451-DC07BE6D2603}"/>
              </a:ext>
            </a:extLst>
          </p:cNvPr>
          <p:cNvSpPr txBox="1"/>
          <p:nvPr/>
        </p:nvSpPr>
        <p:spPr>
          <a:xfrm>
            <a:off x="4596714" y="819853"/>
            <a:ext cx="7315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 CMP448 Workgroup Consultation Ran from 24 March 2025 to 7 April 2025.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 total of 37 responses were received by the Code Administrator.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these responses, 2 were confidential.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the 35 Non-Confidential Responses, the majority were from generators, and generators with a secondary interest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e.g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storage/demand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ED1C657-6A3B-C2A2-2576-CF361CD7F451}"/>
              </a:ext>
            </a:extLst>
          </p:cNvPr>
          <p:cNvGraphicFramePr/>
          <p:nvPr/>
        </p:nvGraphicFramePr>
        <p:xfrm>
          <a:off x="5393040" y="2955384"/>
          <a:ext cx="5134918" cy="3564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2819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5D355-DDC6-842E-495C-319D7C76B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CBC57-6141-B523-0833-A1CB24869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Consultation by Numbers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D18089-9E0E-CD33-37FE-F359D41BC7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Who Responded?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984335C-E9FD-D729-955A-017B51C4A58E}"/>
              </a:ext>
            </a:extLst>
          </p:cNvPr>
          <p:cNvGraphicFramePr/>
          <p:nvPr/>
        </p:nvGraphicFramePr>
        <p:xfrm>
          <a:off x="4070865" y="4103148"/>
          <a:ext cx="4183449" cy="251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2F9F8DC8-3E20-47BE-4069-F8B12769FA3B}"/>
              </a:ext>
            </a:extLst>
          </p:cNvPr>
          <p:cNvGraphicFramePr/>
          <p:nvPr/>
        </p:nvGraphicFramePr>
        <p:xfrm>
          <a:off x="4070865" y="49424"/>
          <a:ext cx="8681308" cy="6943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633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2AC74-F1D3-8FED-69F7-01173F9D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Sentiment against the original proposal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31DEE-9666-77AB-EF2B-0A7E011C19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How did industry feel about CMP448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BE0F5D-78FB-2177-60A4-936FCF453023}"/>
              </a:ext>
            </a:extLst>
          </p:cNvPr>
          <p:cNvSpPr txBox="1"/>
          <p:nvPr/>
        </p:nvSpPr>
        <p:spPr>
          <a:xfrm>
            <a:off x="4386649" y="963827"/>
            <a:ext cx="76364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the non confidential responses received, the overall sentiment was mixed.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17 responses indicated an overall positive sentiment against CMP448 original proposal. 1 stated that it was neutral against the proposal, whereas 17 respondent’s overall sentiment towards the proposal was negative.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2372BFE-ADC2-AD6F-F737-D6AA97B2A5E7}"/>
              </a:ext>
            </a:extLst>
          </p:cNvPr>
          <p:cNvGraphicFramePr/>
          <p:nvPr/>
        </p:nvGraphicFramePr>
        <p:xfrm>
          <a:off x="5381841" y="2994996"/>
          <a:ext cx="5393252" cy="3356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3309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6829D-0400-1E8E-1677-FBA1E1B95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7C121-B127-DBD3-2B93-DB3A3AAE5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CUSC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24D6C-D394-666E-7C18-E61A7858DF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How did industry feel about CMP448 against CUSC Standard Objectives?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8C2ED1-C785-1587-B82C-D3EAD2A6F8EB}"/>
              </a:ext>
            </a:extLst>
          </p:cNvPr>
          <p:cNvSpPr txBox="1"/>
          <p:nvPr/>
        </p:nvSpPr>
        <p:spPr>
          <a:xfrm>
            <a:off x="4386649" y="963827"/>
            <a:ext cx="76364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the non confidential responses received, 19 of these responses stated that the proposal was positive when compared to the baseline CUSC against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at least one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CUSC objective.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15 stated that the proposal was negative against all CUSC standard objectives.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1 response was Neutral against all objectives.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B332C16-4389-6FE7-554B-83CEE3394758}"/>
              </a:ext>
            </a:extLst>
          </p:cNvPr>
          <p:cNvGraphicFramePr/>
          <p:nvPr/>
        </p:nvGraphicFramePr>
        <p:xfrm>
          <a:off x="5158261" y="3429000"/>
          <a:ext cx="5295556" cy="335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8633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E62AB-2789-B0B8-C8CC-DA5AAEA3B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841A1-390B-C3AB-6485-4080DAA15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Breakdown by Objective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A721C-9024-92B8-C22C-74174325CA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How did industry feel about CMP448 against each objective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F75EAEE-D8A4-0A8C-699D-1A22C3615C86}"/>
              </a:ext>
            </a:extLst>
          </p:cNvPr>
          <p:cNvGraphicFramePr>
            <a:graphicFrameLocks noGrp="1"/>
          </p:cNvGraphicFramePr>
          <p:nvPr/>
        </p:nvGraphicFramePr>
        <p:xfrm>
          <a:off x="4911123" y="1203960"/>
          <a:ext cx="6531232" cy="3948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808">
                  <a:extLst>
                    <a:ext uri="{9D8B030D-6E8A-4147-A177-3AD203B41FA5}">
                      <a16:colId xmlns:a16="http://schemas.microsoft.com/office/drawing/2014/main" val="2162522983"/>
                    </a:ext>
                  </a:extLst>
                </a:gridCol>
                <a:gridCol w="1632808">
                  <a:extLst>
                    <a:ext uri="{9D8B030D-6E8A-4147-A177-3AD203B41FA5}">
                      <a16:colId xmlns:a16="http://schemas.microsoft.com/office/drawing/2014/main" val="1771207495"/>
                    </a:ext>
                  </a:extLst>
                </a:gridCol>
                <a:gridCol w="1632808">
                  <a:extLst>
                    <a:ext uri="{9D8B030D-6E8A-4147-A177-3AD203B41FA5}">
                      <a16:colId xmlns:a16="http://schemas.microsoft.com/office/drawing/2014/main" val="2141671287"/>
                    </a:ext>
                  </a:extLst>
                </a:gridCol>
                <a:gridCol w="1632808">
                  <a:extLst>
                    <a:ext uri="{9D8B030D-6E8A-4147-A177-3AD203B41FA5}">
                      <a16:colId xmlns:a16="http://schemas.microsoft.com/office/drawing/2014/main" val="3645261373"/>
                    </a:ext>
                  </a:extLst>
                </a:gridCol>
              </a:tblGrid>
              <a:tr h="789762">
                <a:tc>
                  <a:txBody>
                    <a:bodyPr/>
                    <a:lstStyle/>
                    <a:p>
                      <a:r>
                        <a:rPr lang="en-GB"/>
                        <a:t>Objective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Positive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Neutral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5787741"/>
                  </a:ext>
                </a:extLst>
              </a:tr>
              <a:tr h="789762">
                <a:tc>
                  <a:txBody>
                    <a:bodyPr/>
                    <a:lstStyle/>
                    <a:p>
                      <a:r>
                        <a:rPr lang="en-GB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395745"/>
                  </a:ext>
                </a:extLst>
              </a:tr>
              <a:tr h="789762">
                <a:tc>
                  <a:txBody>
                    <a:bodyPr/>
                    <a:lstStyle/>
                    <a:p>
                      <a:r>
                        <a:rPr lang="en-GB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6782570"/>
                  </a:ext>
                </a:extLst>
              </a:tr>
              <a:tr h="789762">
                <a:tc>
                  <a:txBody>
                    <a:bodyPr/>
                    <a:lstStyle/>
                    <a:p>
                      <a:r>
                        <a:rPr lang="en-GB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06639"/>
                  </a:ext>
                </a:extLst>
              </a:tr>
              <a:tr h="789762">
                <a:tc>
                  <a:txBody>
                    <a:bodyPr/>
                    <a:lstStyle/>
                    <a:p>
                      <a:r>
                        <a:rPr lang="en-GB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5476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327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D0BAD-CF42-7FC4-DADB-D3ABEE61D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24540-DAC9-9088-9B2B-540848D1E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Standard Consultation Questions (Q2-5) themes.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76803E-789A-27A1-08D0-51562F958FD9}"/>
              </a:ext>
            </a:extLst>
          </p:cNvPr>
          <p:cNvSpPr txBox="1"/>
          <p:nvPr/>
        </p:nvSpPr>
        <p:spPr>
          <a:xfrm>
            <a:off x="4596714" y="741405"/>
            <a:ext cx="719163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50% of respondents agreed with the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proposed approach for implementation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of CMP448.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Several respondents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did not support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 proposed implementation on the basis that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they believe the defect has not yet manifested, and that TMO4+ and QM milestones may resolve the perceived issue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, and that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CMP448 may hinder CP30 targets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.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Insufficient data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also highlighted as an issue. Some believe current arrangements suffice.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Impacts on the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financial viability of smaller developers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were highlighted by various respondents. Some respondents also highlighted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detrimental impacts on larger projects with longer lead times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Whilst some members agreed with the size and profiling of the fee, others made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the case for a reduction and in some instances a raising of the fee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. Some responses indicate that a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decision should not be made before G2 offers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are made.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2 Respondents (Lightsource BP,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Arven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 Wind)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have raised alternatives 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(to be discussed later in call). Several respondents highlighted their 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intention to raise alternatives at a later date.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5937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CB367-D229-4F33-D353-81FC4033D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Design of the PCF (Q6-11)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58EAA-ACBB-C791-1714-5140F97118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Sentiment against design elements of the PCF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2FFA98-6B29-1910-C822-36476CC6404C}"/>
              </a:ext>
            </a:extLst>
          </p:cNvPr>
          <p:cNvGraphicFramePr>
            <a:graphicFrameLocks noGrp="1"/>
          </p:cNvGraphicFramePr>
          <p:nvPr/>
        </p:nvGraphicFramePr>
        <p:xfrm>
          <a:off x="4268573" y="1293813"/>
          <a:ext cx="7630984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46">
                  <a:extLst>
                    <a:ext uri="{9D8B030D-6E8A-4147-A177-3AD203B41FA5}">
                      <a16:colId xmlns:a16="http://schemas.microsoft.com/office/drawing/2014/main" val="555048228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747989363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6598700"/>
                    </a:ext>
                  </a:extLst>
                </a:gridCol>
                <a:gridCol w="1907746">
                  <a:extLst>
                    <a:ext uri="{9D8B030D-6E8A-4147-A177-3AD203B41FA5}">
                      <a16:colId xmlns:a16="http://schemas.microsoft.com/office/drawing/2014/main" val="492814914"/>
                    </a:ext>
                  </a:extLst>
                </a:gridCol>
              </a:tblGrid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Positive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Neutral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434591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Fee 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690227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Profile and Timing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763728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Trigger Metric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979730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Trigger Threshold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9381140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Activation Governance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467842"/>
                  </a:ext>
                </a:extLst>
              </a:tr>
              <a:tr h="322005">
                <a:tc>
                  <a:txBody>
                    <a:bodyPr/>
                    <a:lstStyle/>
                    <a:p>
                      <a:r>
                        <a:rPr lang="en-GB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767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32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NESO II">
      <a:dk1>
        <a:sysClr val="windowText" lastClr="000000"/>
      </a:dk1>
      <a:lt1>
        <a:sysClr val="window" lastClr="FFFFFF"/>
      </a:lt1>
      <a:dk2>
        <a:srgbClr val="3F0731"/>
      </a:dk2>
      <a:lt2>
        <a:srgbClr val="070E40"/>
      </a:lt2>
      <a:accent1>
        <a:srgbClr val="3F0731"/>
      </a:accent1>
      <a:accent2>
        <a:srgbClr val="7A3864"/>
      </a:accent2>
      <a:accent3>
        <a:srgbClr val="FF00FF"/>
      </a:accent3>
      <a:accent4>
        <a:srgbClr val="070E40"/>
      </a:accent4>
      <a:accent5>
        <a:srgbClr val="385B16"/>
      </a:accent5>
      <a:accent6>
        <a:srgbClr val="B0322B"/>
      </a:accent6>
      <a:hlink>
        <a:srgbClr val="2CB9FF"/>
      </a:hlink>
      <a:folHlink>
        <a:srgbClr val="3F87AA"/>
      </a:folHlink>
    </a:clrScheme>
    <a:fontScheme name="Custom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nternal Use Only NESO PowerPoint Template Oct 24_Poppins" id="{E7DBD68A-1682-459B-8EFA-490ED9E0402B}" vid="{E110DFC1-68F6-4CF1-858A-89B6F966382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5E1BDC5029614ABF43223A464FD248" ma:contentTypeVersion="18" ma:contentTypeDescription="Create a new document." ma:contentTypeScope="" ma:versionID="ceb6efbdcfec11dfd429c4202725fe0e">
  <xsd:schema xmlns:xsd="http://www.w3.org/2001/XMLSchema" xmlns:xs="http://www.w3.org/2001/XMLSchema" xmlns:p="http://schemas.microsoft.com/office/2006/metadata/properties" xmlns:ns2="f71abe4e-f5ff-49cd-8eff-5f4949acc510" xmlns:ns3="97b6fe81-1556-4112-94ca-31043ca39b71" xmlns:ns4="cadce026-d35b-4a62-a2ee-1436bb44fb55" targetNamespace="http://schemas.microsoft.com/office/2006/metadata/properties" ma:root="true" ma:fieldsID="47458f1ff4cd003c7258574a568ee77b" ns2:_="" ns3:_="" ns4:_="">
    <xsd:import namespace="f71abe4e-f5ff-49cd-8eff-5f4949acc510"/>
    <xsd:import namespace="97b6fe81-1556-4112-94ca-31043ca39b71"/>
    <xsd:import namespace="cadce026-d35b-4a62-a2ee-1436bb44fb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abe4e-f5ff-49cd-8eff-5f4949acc5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571c05a-9bf0-4b0b-ad97-e13aed49ba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b6fe81-1556-4112-94ca-31043ca39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dce026-d35b-4a62-a2ee-1436bb44fb55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2a93f86f-df12-4503-be51-556605c1ee02}" ma:internalName="TaxCatchAll" ma:showField="CatchAllData" ma:web="97b6fe81-1556-4112-94ca-31043ca39b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1abe4e-f5ff-49cd-8eff-5f4949acc510">
      <Terms xmlns="http://schemas.microsoft.com/office/infopath/2007/PartnerControls"/>
    </lcf76f155ced4ddcb4097134ff3c332f>
    <TaxCatchAll xmlns="cadce026-d35b-4a62-a2ee-1436bb44fb55" xsi:nil="true"/>
  </documentManagement>
</p:properties>
</file>

<file path=customXml/itemProps1.xml><?xml version="1.0" encoding="utf-8"?>
<ds:datastoreItem xmlns:ds="http://schemas.openxmlformats.org/officeDocument/2006/customXml" ds:itemID="{0608E043-839A-4D5C-870B-8990BA6A37FA}"/>
</file>

<file path=customXml/itemProps2.xml><?xml version="1.0" encoding="utf-8"?>
<ds:datastoreItem xmlns:ds="http://schemas.openxmlformats.org/officeDocument/2006/customXml" ds:itemID="{32A03AE0-A7B1-4483-A09D-1A748970F755}"/>
</file>

<file path=customXml/itemProps3.xml><?xml version="1.0" encoding="utf-8"?>
<ds:datastoreItem xmlns:ds="http://schemas.openxmlformats.org/officeDocument/2006/customXml" ds:itemID="{3D6AB890-C575-49CB-959A-B3557177805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Microsoft Office PowerPoint</Application>
  <PresentationFormat>Widescreen</PresentationFormat>
  <Paragraphs>178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Aptos</vt:lpstr>
      <vt:lpstr>Aptos Display</vt:lpstr>
      <vt:lpstr>Arial</vt:lpstr>
      <vt:lpstr>Poppins</vt:lpstr>
      <vt:lpstr>Office Theme</vt:lpstr>
      <vt:lpstr>1_Office Theme</vt:lpstr>
      <vt:lpstr>PowerPoint Presentation</vt:lpstr>
      <vt:lpstr>CMP448 Workgroup Consultation   Analysis</vt:lpstr>
      <vt:lpstr>Consultation by Numbers</vt:lpstr>
      <vt:lpstr>Consultation by Numbers</vt:lpstr>
      <vt:lpstr>Sentiment against the original proposal</vt:lpstr>
      <vt:lpstr>CUSC Objectives</vt:lpstr>
      <vt:lpstr>Breakdown by Objective</vt:lpstr>
      <vt:lpstr>Standard Consultation Questions (Q2-5) themes.</vt:lpstr>
      <vt:lpstr>Design of the PCF (Q6-11)</vt:lpstr>
      <vt:lpstr>Design of the PCF (Q6-11)</vt:lpstr>
      <vt:lpstr>Methodology and Scoping (Q12-14)</vt:lpstr>
      <vt:lpstr>Methodology and Scoping (Q12-14)</vt:lpstr>
      <vt:lpstr>Miscellaneous Questions (Q15-18)</vt:lpstr>
      <vt:lpstr>Miscellaneous Questions (Q15-18)</vt:lpstr>
      <vt:lpstr>Explicit sentiment on Potential Alternatives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Joe Henry [NESO]</dc:creator>
  <cp:lastModifiedBy>Joe Henry [NESO]</cp:lastModifiedBy>
  <cp:revision>1</cp:revision>
  <dcterms:created xsi:type="dcterms:W3CDTF">2025-06-03T07:49:46Z</dcterms:created>
  <dcterms:modified xsi:type="dcterms:W3CDTF">2025-06-03T07:50:19Z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0x010100095E1BDC5029614ABF43223A464FD248</vt:lpwstr>
  </property>
</Properties>
</file>